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0" d="100"/>
          <a:sy n="80" d="100"/>
        </p:scale>
        <p:origin x="-1140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NULL"/><Relationship Id="rId1" Type="http://schemas.microsoft.com/office/2007/relationships/media" Target="NUL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NULL"/><Relationship Id="rId1" Type="http://schemas.microsoft.com/office/2007/relationships/media" Target="NULL"/><Relationship Id="rId6" Type="http://schemas.openxmlformats.org/officeDocument/2006/relationships/image" Target="../media/image2.png"/><Relationship Id="rId5" Type="http://schemas.openxmlformats.org/officeDocument/2006/relationships/hyperlink" Target="https://www.kaggle.com/c/hhp" TargetMode="External"/><Relationship Id="rId4" Type="http://schemas.openxmlformats.org/officeDocument/2006/relationships/hyperlink" Target="https://www.aha.org/statistics/2018-01-09-fast-facts-us-hospitals-2018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NULL"/><Relationship Id="rId1" Type="http://schemas.microsoft.com/office/2007/relationships/media" Target="NUL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NULL"/><Relationship Id="rId1" Type="http://schemas.microsoft.com/office/2007/relationships/media" Target="NUL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NULL"/><Relationship Id="rId1" Type="http://schemas.microsoft.com/office/2007/relationships/media" Target="NUL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5002E-9387-49A4-9041-10EEBB7970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Applied Machine Learning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507EC3-8249-4563-9368-002D156E7C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Tiffany Fabianac</a:t>
            </a:r>
          </a:p>
          <a:p>
            <a:r>
              <a:rPr lang="en-US" sz="1400" dirty="0"/>
              <a:t>Spring 2018 INFO-I526</a:t>
            </a:r>
          </a:p>
        </p:txBody>
      </p:sp>
      <p:pic>
        <p:nvPicPr>
          <p:cNvPr id="4" name="intro">
            <a:hlinkClick r:id="" action="ppaction://media"/>
            <a:extLst>
              <a:ext uri="{FF2B5EF4-FFF2-40B4-BE49-F238E27FC236}">
                <a16:creationId xmlns:a16="http://schemas.microsoft.com/office/drawing/2014/main" id="{81ED48DB-F0C3-427A-8C02-B82727A42A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29094" y="4235116"/>
            <a:ext cx="4662906" cy="262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2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CE6BD-CF36-4904-9C9C-1B4101E51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 background (2018 view)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65D6B-8E17-4085-8490-A769DD281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4018547"/>
          </a:xfrm>
        </p:spPr>
        <p:txBody>
          <a:bodyPr/>
          <a:lstStyle/>
          <a:p>
            <a:r>
              <a:rPr lang="en-US" dirty="0"/>
              <a:t>35 million hospital admissions</a:t>
            </a:r>
          </a:p>
          <a:p>
            <a:r>
              <a:rPr lang="en-US" dirty="0"/>
              <a:t>$991 billion in hospital expenses</a:t>
            </a:r>
          </a:p>
          <a:p>
            <a:r>
              <a:rPr lang="en-US" dirty="0"/>
              <a:t>$57.8 billion in government insurance underpayment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Kaggle offers $3 million Grand Prize to predict the number of days a patient will spend in a hospital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200" dirty="0"/>
              <a:t>Reference: 1. </a:t>
            </a:r>
            <a:r>
              <a:rPr lang="en-US" sz="1200" dirty="0">
                <a:hlinkClick r:id="rId4"/>
              </a:rPr>
              <a:t>https://www.aha.org/statistics/2018-01-09-fast-facts-us-hospitals-2018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	2. </a:t>
            </a:r>
            <a:r>
              <a:rPr lang="en-US" sz="1200" dirty="0">
                <a:hlinkClick r:id="rId5"/>
              </a:rPr>
              <a:t>https://www.kaggle.com/c/hhp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</p:txBody>
      </p:sp>
      <p:pic>
        <p:nvPicPr>
          <p:cNvPr id="4" name="video2">
            <a:hlinkClick r:id="" action="ppaction://media"/>
            <a:extLst>
              <a:ext uri="{FF2B5EF4-FFF2-40B4-BE49-F238E27FC236}">
                <a16:creationId xmlns:a16="http://schemas.microsoft.com/office/drawing/2014/main" id="{702E4E93-B923-4238-B83C-A3D36081FA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28364" y="4459704"/>
            <a:ext cx="4263636" cy="239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07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977EE-8ABC-4D0A-8B34-AD35B4A76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90AAF-4D83-4A3B-ACCA-475DF0A80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Age of first claim</a:t>
            </a:r>
          </a:p>
          <a:p>
            <a:r>
              <a:rPr lang="en-US" dirty="0"/>
              <a:t>Gender</a:t>
            </a:r>
          </a:p>
          <a:p>
            <a:r>
              <a:rPr lang="en-US" dirty="0"/>
              <a:t>Days since first service that year</a:t>
            </a:r>
          </a:p>
          <a:p>
            <a:r>
              <a:rPr lang="en-US" dirty="0"/>
              <a:t>Delay from the claim to the payment day</a:t>
            </a:r>
          </a:p>
        </p:txBody>
      </p:sp>
      <p:pic>
        <p:nvPicPr>
          <p:cNvPr id="4" name="video3">
            <a:hlinkClick r:id="" action="ppaction://media"/>
            <a:extLst>
              <a:ext uri="{FF2B5EF4-FFF2-40B4-BE49-F238E27FC236}">
                <a16:creationId xmlns:a16="http://schemas.microsoft.com/office/drawing/2014/main" id="{8C1A53A0-DAF5-404D-9CC2-D98CFC23F7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5362" y="3625516"/>
            <a:ext cx="5746638" cy="323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6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1A98-0B0A-4628-A47E-EB32C9BA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for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E251A-3DC8-45AF-85FC-5BE78F38E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Preprocessing:</a:t>
            </a:r>
          </a:p>
          <a:p>
            <a:pPr lvl="1"/>
            <a:r>
              <a:rPr lang="en-US" i="0" dirty="0"/>
              <a:t>Engineered 3 features: Lab per stay, Lab per Emergency Specialty, and Pay Delay over the Length of Stay.</a:t>
            </a:r>
          </a:p>
          <a:p>
            <a:pPr lvl="1"/>
            <a:r>
              <a:rPr lang="en-US" i="0" dirty="0"/>
              <a:t>Data was reduced using recursive feature elimination via logistic regression to evaluate 18 variables.</a:t>
            </a:r>
          </a:p>
          <a:p>
            <a:pPr lvl="1"/>
            <a:r>
              <a:rPr lang="en-US" i="0" dirty="0"/>
              <a:t>Categorical features were converted to numeric and missing values were filled with the sample median. </a:t>
            </a:r>
          </a:p>
        </p:txBody>
      </p:sp>
      <p:pic>
        <p:nvPicPr>
          <p:cNvPr id="4" name="video4">
            <a:hlinkClick r:id="" action="ppaction://media"/>
            <a:extLst>
              <a:ext uri="{FF2B5EF4-FFF2-40B4-BE49-F238E27FC236}">
                <a16:creationId xmlns:a16="http://schemas.microsoft.com/office/drawing/2014/main" id="{FFC90DF5-6935-4B12-A1E9-E01C515EE3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0632" y="4421604"/>
            <a:ext cx="4331368" cy="243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8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C24EB-661D-4C3A-A9C6-E4E0FB4E4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8BDCE-DE9A-4F08-B7D4-ED7F06617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 selection started with basic model evaluation considering: </a:t>
            </a:r>
          </a:p>
          <a:p>
            <a:pPr lvl="1"/>
            <a:r>
              <a:rPr lang="en-US" sz="1200" dirty="0" err="1"/>
              <a:t>LinearRegression</a:t>
            </a:r>
            <a:r>
              <a:rPr lang="en-US" sz="1200" dirty="0"/>
              <a:t>, Lasso, Ridge, </a:t>
            </a:r>
            <a:r>
              <a:rPr lang="en-US" sz="1200" dirty="0" err="1"/>
              <a:t>ElasticNet</a:t>
            </a:r>
            <a:r>
              <a:rPr lang="en-US" sz="1200" dirty="0"/>
              <a:t>, </a:t>
            </a:r>
            <a:r>
              <a:rPr lang="en-US" sz="1200" dirty="0" err="1"/>
              <a:t>SGDClassifier</a:t>
            </a:r>
            <a:r>
              <a:rPr lang="en-US" sz="1200" dirty="0"/>
              <a:t>, and Logistic</a:t>
            </a:r>
          </a:p>
          <a:p>
            <a:r>
              <a:rPr lang="en-US" dirty="0"/>
              <a:t>Model selection was confirmed using </a:t>
            </a:r>
            <a:r>
              <a:rPr lang="en-US" dirty="0" err="1"/>
              <a:t>sklearn</a:t>
            </a:r>
            <a:r>
              <a:rPr lang="en-US" dirty="0"/>
              <a:t> model selection considering:</a:t>
            </a:r>
          </a:p>
          <a:p>
            <a:pPr lvl="1"/>
            <a:r>
              <a:rPr lang="en-US" sz="1200" dirty="0" err="1"/>
              <a:t>LogisticRegression</a:t>
            </a:r>
            <a:r>
              <a:rPr lang="en-US" sz="1200" dirty="0"/>
              <a:t>, </a:t>
            </a:r>
            <a:r>
              <a:rPr lang="en-US" sz="1200" dirty="0" err="1"/>
              <a:t>LinearDiscriminantAnalysis</a:t>
            </a:r>
            <a:r>
              <a:rPr lang="en-US" sz="1200" dirty="0"/>
              <a:t>, </a:t>
            </a:r>
            <a:r>
              <a:rPr lang="en-US" sz="1200" dirty="0" err="1"/>
              <a:t>KNeighborsClassifier</a:t>
            </a:r>
            <a:r>
              <a:rPr lang="en-US" sz="1200" dirty="0"/>
              <a:t>, </a:t>
            </a:r>
            <a:r>
              <a:rPr lang="en-US" sz="1200" dirty="0" err="1"/>
              <a:t>DecisionTreeClassifier</a:t>
            </a:r>
            <a:r>
              <a:rPr lang="en-US" sz="1200" dirty="0"/>
              <a:t>, </a:t>
            </a:r>
            <a:r>
              <a:rPr lang="en-US" sz="1200" dirty="0" err="1"/>
              <a:t>GaussianNB</a:t>
            </a:r>
            <a:r>
              <a:rPr lang="en-US" sz="1200" dirty="0"/>
              <a:t>, </a:t>
            </a:r>
            <a:r>
              <a:rPr lang="en-US" sz="1200" dirty="0" err="1"/>
              <a:t>RandomForestRegressor</a:t>
            </a:r>
            <a:r>
              <a:rPr lang="en-US" sz="1200" dirty="0"/>
              <a:t>, SVC</a:t>
            </a:r>
          </a:p>
          <a:p>
            <a:pPr lvl="1"/>
            <a:r>
              <a:rPr lang="en-US" sz="1200" dirty="0" err="1"/>
              <a:t>RandomForestRegressor</a:t>
            </a:r>
            <a:r>
              <a:rPr lang="en-US" sz="1200" dirty="0"/>
              <a:t> came in as most significant via MSE</a:t>
            </a:r>
          </a:p>
          <a:p>
            <a:r>
              <a:rPr lang="en-US" dirty="0"/>
              <a:t>Features of this model were then selected using </a:t>
            </a:r>
            <a:r>
              <a:rPr lang="en-US" dirty="0" err="1"/>
              <a:t>RandomizedSearchCV</a:t>
            </a:r>
            <a:endParaRPr lang="en-US" dirty="0"/>
          </a:p>
        </p:txBody>
      </p:sp>
      <p:pic>
        <p:nvPicPr>
          <p:cNvPr id="5" name="final">
            <a:hlinkClick r:id="" action="ppaction://media"/>
            <a:extLst>
              <a:ext uri="{FF2B5EF4-FFF2-40B4-BE49-F238E27FC236}">
                <a16:creationId xmlns:a16="http://schemas.microsoft.com/office/drawing/2014/main" id="{91358E35-47D1-4267-B62A-5FC5B8FE88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57410" y="4588544"/>
            <a:ext cx="4034589" cy="226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40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89</TotalTime>
  <Words>206</Words>
  <Application>Microsoft Office PowerPoint</Application>
  <PresentationFormat>Widescreen</PresentationFormat>
  <Paragraphs>30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Franklin Gothic Book</vt:lpstr>
      <vt:lpstr>Crop</vt:lpstr>
      <vt:lpstr>Applied Machine Learning Final Project</vt:lpstr>
      <vt:lpstr>Project background (2018 view)</vt:lpstr>
      <vt:lpstr>Data introduction</vt:lpstr>
      <vt:lpstr>Preparing for the model</vt:lpstr>
      <vt:lpstr>The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Machine Learning Final Project</dc:title>
  <dc:creator>Fabianac, Tiffany</dc:creator>
  <cp:lastModifiedBy>Fabianac, Tiffany</cp:lastModifiedBy>
  <cp:revision>11</cp:revision>
  <dcterms:created xsi:type="dcterms:W3CDTF">2018-04-26T11:45:50Z</dcterms:created>
  <dcterms:modified xsi:type="dcterms:W3CDTF">2018-04-26T13:15:10Z</dcterms:modified>
</cp:coreProperties>
</file>

<file path=docProps/thumbnail.jpeg>
</file>